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0" r:id="rId4"/>
    <p:sldId id="259" r:id="rId5"/>
    <p:sldId id="261" r:id="rId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FDA379-C85F-4CE9-9199-279E9E995B0D}" v="19" dt="2024-12-11T22:48:24.6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7E7B9E-7746-C36E-CA0C-62F3497A23D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05A77A8-ABD3-5188-980F-0818E35127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F573EB1-366B-8044-2584-0097FD9AA39E}"/>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5" name="Tijdelijke aanduiding voor voettekst 4">
            <a:extLst>
              <a:ext uri="{FF2B5EF4-FFF2-40B4-BE49-F238E27FC236}">
                <a16:creationId xmlns:a16="http://schemas.microsoft.com/office/drawing/2014/main" id="{58649116-514B-0202-22DA-00A97BAE425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3E8AAA5-2CA2-A684-A7DF-FFB674834CA8}"/>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166596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F09E66-D01C-6D5A-335B-E843969B037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E3B3B71-5083-5322-9163-462C8C1E50C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1A879FA-6E0C-5996-8DCD-9AE509363D08}"/>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5" name="Tijdelijke aanduiding voor voettekst 4">
            <a:extLst>
              <a:ext uri="{FF2B5EF4-FFF2-40B4-BE49-F238E27FC236}">
                <a16:creationId xmlns:a16="http://schemas.microsoft.com/office/drawing/2014/main" id="{DFEDFFF8-7BEE-E94D-E2A3-005AA8FC4E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FB2D449-93BD-7499-9DA0-A24EB4E446A0}"/>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3780954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97DFF8-019B-E063-E77B-B3940926CA7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875FC35-D281-07DC-29A4-A69E096DE6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61AEE1B-67A3-8FF4-DF3F-CDF5D17800ED}"/>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5" name="Tijdelijke aanduiding voor voettekst 4">
            <a:extLst>
              <a:ext uri="{FF2B5EF4-FFF2-40B4-BE49-F238E27FC236}">
                <a16:creationId xmlns:a16="http://schemas.microsoft.com/office/drawing/2014/main" id="{2E7BE6CE-4D3F-CF15-172A-A3CB1BAA87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A51EC63-BCD9-36F4-0115-125F2CFB2119}"/>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4059200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6BDFA9-A401-0274-8A7A-43685C6A7DA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E218E04-3379-7CDB-3BC0-893E2E5A741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724CD0A-D184-1A71-7B51-4409554D978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0560BF8-613E-78A7-A495-6F686BAAC6C0}"/>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6" name="Tijdelijke aanduiding voor voettekst 5">
            <a:extLst>
              <a:ext uri="{FF2B5EF4-FFF2-40B4-BE49-F238E27FC236}">
                <a16:creationId xmlns:a16="http://schemas.microsoft.com/office/drawing/2014/main" id="{FDF62C43-4F15-3B6B-A5BF-EFEB192358E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1F4E395-4430-5B21-D627-8BBD50641E07}"/>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238366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C89770-327D-620D-FBAD-D4E4865EBBE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10318E7-1743-FAC3-5C2A-0151B3A66E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90E7E25-2192-31D6-F570-1A79D37BBE5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7C7415E-5FD2-7371-55F6-F88D98F577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2E40F57-8597-B4FA-42D4-85387090DD34}"/>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338AA2A-60DC-1DE7-A068-080BEEC76BF9}"/>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8" name="Tijdelijke aanduiding voor voettekst 7">
            <a:extLst>
              <a:ext uri="{FF2B5EF4-FFF2-40B4-BE49-F238E27FC236}">
                <a16:creationId xmlns:a16="http://schemas.microsoft.com/office/drawing/2014/main" id="{37EFBC48-6305-FF68-14E8-5DF08418B3A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D5900967-D949-AD51-639E-9B040D4C6D50}"/>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920371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079E41-02A1-6F7C-7592-F5CE6BE07F2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72C3206-7ADB-7A94-9EFD-C8BE2F5661C3}"/>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4" name="Tijdelijke aanduiding voor voettekst 3">
            <a:extLst>
              <a:ext uri="{FF2B5EF4-FFF2-40B4-BE49-F238E27FC236}">
                <a16:creationId xmlns:a16="http://schemas.microsoft.com/office/drawing/2014/main" id="{D56ED3AC-578C-509D-89FC-43123DB48AAB}"/>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B0C6BE7-C3E4-5DA9-3F26-F543F0327BB7}"/>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2082625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CFCF3A5-CFC4-3094-B720-9DFBEE21EDB5}"/>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3" name="Tijdelijke aanduiding voor voettekst 2">
            <a:extLst>
              <a:ext uri="{FF2B5EF4-FFF2-40B4-BE49-F238E27FC236}">
                <a16:creationId xmlns:a16="http://schemas.microsoft.com/office/drawing/2014/main" id="{1A30F3BF-E215-7870-A095-3FFB3791C98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8775F16-356D-F25C-5C6E-BD7AF15B1290}"/>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2548462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C8146-A225-4140-421C-67D68C5277B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F22C00CC-51D4-3DDF-B883-20A7E755AA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A08F2B5-A1DD-FE1E-5816-81C3F4405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E2EB28C-DBCA-AF9F-89E5-6879195EBA13}"/>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6" name="Tijdelijke aanduiding voor voettekst 5">
            <a:extLst>
              <a:ext uri="{FF2B5EF4-FFF2-40B4-BE49-F238E27FC236}">
                <a16:creationId xmlns:a16="http://schemas.microsoft.com/office/drawing/2014/main" id="{DA3794FC-11E4-EE98-4B25-D544F885BBE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651ED38-019E-D9F7-933E-ADA8E3D6A42C}"/>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235800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9C307-E68C-AF0B-9DF3-936E5A9E3C8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F891D57-BDAD-2392-79D7-57415CF0E3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1273447-1069-87C1-9961-582BCB4D9A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EED2CC1-1462-A147-902A-8541E4978C79}"/>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6" name="Tijdelijke aanduiding voor voettekst 5">
            <a:extLst>
              <a:ext uri="{FF2B5EF4-FFF2-40B4-BE49-F238E27FC236}">
                <a16:creationId xmlns:a16="http://schemas.microsoft.com/office/drawing/2014/main" id="{6689BBA7-30FC-1B93-203E-FF80D3CE309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D0860B9-C14A-6E5A-C903-DD035912B26F}"/>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822667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555136-03E3-E37D-D314-0A4D00E66BD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712D21B-A2C7-AB54-2787-3AEAAFF6DD5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76EC68F-3F18-3CF9-05FF-506D36C43EAA}"/>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5" name="Tijdelijke aanduiding voor voettekst 4">
            <a:extLst>
              <a:ext uri="{FF2B5EF4-FFF2-40B4-BE49-F238E27FC236}">
                <a16:creationId xmlns:a16="http://schemas.microsoft.com/office/drawing/2014/main" id="{9E903523-1D0A-F69A-63EA-402DF6687FE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C5E86D-33BB-D566-C23C-536464B24673}"/>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3705175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0C0504D-C15D-FE45-30A9-BA9EDFA5E04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057656C-95D5-4C78-1CA3-6EB4B0AF36B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284A240-09EF-9A41-B573-550AC14509B2}"/>
              </a:ext>
            </a:extLst>
          </p:cNvPr>
          <p:cNvSpPr>
            <a:spLocks noGrp="1"/>
          </p:cNvSpPr>
          <p:nvPr>
            <p:ph type="dt" sz="half" idx="10"/>
          </p:nvPr>
        </p:nvSpPr>
        <p:spPr/>
        <p:txBody>
          <a:bodyPr/>
          <a:lstStyle/>
          <a:p>
            <a:fld id="{90051FCD-3807-4D7B-9F4E-DF5FB4D9B50E}" type="datetimeFigureOut">
              <a:rPr lang="nl-NL" smtClean="0"/>
              <a:t>14-12-2024</a:t>
            </a:fld>
            <a:endParaRPr lang="nl-NL"/>
          </a:p>
        </p:txBody>
      </p:sp>
      <p:sp>
        <p:nvSpPr>
          <p:cNvPr id="5" name="Tijdelijke aanduiding voor voettekst 4">
            <a:extLst>
              <a:ext uri="{FF2B5EF4-FFF2-40B4-BE49-F238E27FC236}">
                <a16:creationId xmlns:a16="http://schemas.microsoft.com/office/drawing/2014/main" id="{164A525B-0D12-6B3C-4B24-F7EF129C32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58CF86-8A7D-77CD-49B7-7EFC597BD5AC}"/>
              </a:ext>
            </a:extLst>
          </p:cNvPr>
          <p:cNvSpPr>
            <a:spLocks noGrp="1"/>
          </p:cNvSpPr>
          <p:nvPr>
            <p:ph type="sldNum" sz="quarter" idx="12"/>
          </p:nvPr>
        </p:nvSpPr>
        <p:spPr/>
        <p:txBody>
          <a:bodyPr/>
          <a:lstStyle/>
          <a:p>
            <a:fld id="{53CA5F40-FE3D-436E-B542-E404ECEBF95D}" type="slidenum">
              <a:rPr lang="nl-NL" smtClean="0"/>
              <a:t>‹nr.›</a:t>
            </a:fld>
            <a:endParaRPr lang="nl-NL"/>
          </a:p>
        </p:txBody>
      </p:sp>
    </p:spTree>
    <p:extLst>
      <p:ext uri="{BB962C8B-B14F-4D97-AF65-F5344CB8AC3E}">
        <p14:creationId xmlns:p14="http://schemas.microsoft.com/office/powerpoint/2010/main" val="164495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A22B3F5-2546-63FE-E32C-925EE4EEB0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63FC6DD-AC50-DAA8-9F43-15518CF035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025C7EE-F738-CC51-CAE3-3C7CAC2D52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051FCD-3807-4D7B-9F4E-DF5FB4D9B50E}" type="datetimeFigureOut">
              <a:rPr lang="nl-NL" smtClean="0"/>
              <a:t>14-12-2024</a:t>
            </a:fld>
            <a:endParaRPr lang="nl-NL"/>
          </a:p>
        </p:txBody>
      </p:sp>
      <p:sp>
        <p:nvSpPr>
          <p:cNvPr id="5" name="Tijdelijke aanduiding voor voettekst 4">
            <a:extLst>
              <a:ext uri="{FF2B5EF4-FFF2-40B4-BE49-F238E27FC236}">
                <a16:creationId xmlns:a16="http://schemas.microsoft.com/office/drawing/2014/main" id="{B27E8AD4-9C22-C6CB-56CA-DE2E49FFC0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8E16ACA5-C236-B86F-2A0D-7239B4A862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CA5F40-FE3D-436E-B542-E404ECEBF95D}" type="slidenum">
              <a:rPr lang="nl-NL" smtClean="0"/>
              <a:t>‹nr.›</a:t>
            </a:fld>
            <a:endParaRPr lang="nl-NL"/>
          </a:p>
        </p:txBody>
      </p:sp>
    </p:spTree>
    <p:extLst>
      <p:ext uri="{BB962C8B-B14F-4D97-AF65-F5344CB8AC3E}">
        <p14:creationId xmlns:p14="http://schemas.microsoft.com/office/powerpoint/2010/main" val="2083099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EC1FA14F-5394-2E51-DBBD-77F5BE1A47E4}"/>
              </a:ext>
            </a:extLst>
          </p:cNvPr>
          <p:cNvSpPr txBox="1"/>
          <p:nvPr/>
        </p:nvSpPr>
        <p:spPr>
          <a:xfrm>
            <a:off x="621792" y="438912"/>
            <a:ext cx="9281160" cy="2308324"/>
          </a:xfrm>
          <a:prstGeom prst="rect">
            <a:avLst/>
          </a:prstGeom>
          <a:noFill/>
        </p:spPr>
        <p:txBody>
          <a:bodyPr wrap="square" rtlCol="0">
            <a:spAutoFit/>
          </a:bodyPr>
          <a:lstStyle/>
          <a:p>
            <a:pPr algn="ctr"/>
            <a:r>
              <a:rPr lang="nl-NL" sz="3200" dirty="0"/>
              <a:t>Een korte update van de status en de vooruitgang in de plannen van </a:t>
            </a:r>
          </a:p>
          <a:p>
            <a:pPr algn="ctr"/>
            <a:endParaRPr lang="nl-NL" sz="3200" dirty="0"/>
          </a:p>
          <a:p>
            <a:pPr algn="ctr"/>
            <a:r>
              <a:rPr lang="nl-NL" sz="4800" dirty="0">
                <a:solidFill>
                  <a:schemeClr val="accent2">
                    <a:lumMod val="75000"/>
                  </a:schemeClr>
                </a:solidFill>
              </a:rPr>
              <a:t>MFA     “De Schans”</a:t>
            </a:r>
          </a:p>
        </p:txBody>
      </p:sp>
      <p:sp>
        <p:nvSpPr>
          <p:cNvPr id="4" name="Tekstvak 3">
            <a:extLst>
              <a:ext uri="{FF2B5EF4-FFF2-40B4-BE49-F238E27FC236}">
                <a16:creationId xmlns:a16="http://schemas.microsoft.com/office/drawing/2014/main" id="{1B9F896E-55DA-C409-8A79-3EA5EA43B4CE}"/>
              </a:ext>
            </a:extLst>
          </p:cNvPr>
          <p:cNvSpPr txBox="1"/>
          <p:nvPr/>
        </p:nvSpPr>
        <p:spPr>
          <a:xfrm>
            <a:off x="1317879" y="3214223"/>
            <a:ext cx="7888986" cy="646331"/>
          </a:xfrm>
          <a:prstGeom prst="rect">
            <a:avLst/>
          </a:prstGeom>
          <a:noFill/>
        </p:spPr>
        <p:txBody>
          <a:bodyPr wrap="square">
            <a:spAutoFit/>
          </a:bodyPr>
          <a:lstStyle/>
          <a:p>
            <a:pPr algn="ctr"/>
            <a:r>
              <a:rPr lang="nl-NL" dirty="0"/>
              <a:t>Omdat het centrumplan in Februari 2024 niet is goedgekeurd, is door de gemeente, gekozen om het plan op te splitsen.</a:t>
            </a:r>
          </a:p>
        </p:txBody>
      </p:sp>
    </p:spTree>
    <p:extLst>
      <p:ext uri="{BB962C8B-B14F-4D97-AF65-F5344CB8AC3E}">
        <p14:creationId xmlns:p14="http://schemas.microsoft.com/office/powerpoint/2010/main" val="185787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6BAAD3DB-AE72-0DF5-0CFA-C8DC41A14672}"/>
              </a:ext>
            </a:extLst>
          </p:cNvPr>
          <p:cNvSpPr txBox="1"/>
          <p:nvPr/>
        </p:nvSpPr>
        <p:spPr>
          <a:xfrm>
            <a:off x="844886" y="302359"/>
            <a:ext cx="9861755" cy="6555641"/>
          </a:xfrm>
          <a:prstGeom prst="rect">
            <a:avLst/>
          </a:prstGeom>
          <a:noFill/>
        </p:spPr>
        <p:txBody>
          <a:bodyPr wrap="square" rtlCol="0">
            <a:spAutoFit/>
          </a:bodyPr>
          <a:lstStyle/>
          <a:p>
            <a:endParaRPr lang="nl-NL" dirty="0"/>
          </a:p>
          <a:p>
            <a:pPr algn="ctr"/>
            <a:r>
              <a:rPr lang="nl-NL" dirty="0"/>
              <a:t>Reden van het niet doorgaan van de nieuwbouw van de MFA was :</a:t>
            </a:r>
          </a:p>
          <a:p>
            <a:pPr algn="ctr"/>
            <a:endParaRPr lang="nl-NL" sz="1800" i="1" dirty="0">
              <a:solidFill>
                <a:srgbClr val="555555"/>
              </a:solidFill>
              <a:latin typeface="Segoe UI" panose="020B0502040204020203" pitchFamily="34" charset="0"/>
              <a:ea typeface="Verdana"/>
              <a:cs typeface="Segoe UI" panose="020B0502040204020203" pitchFamily="34" charset="0"/>
            </a:endParaRPr>
          </a:p>
          <a:p>
            <a:pPr algn="ctr"/>
            <a:r>
              <a:rPr lang="nl-NL" sz="1800" i="1" dirty="0">
                <a:solidFill>
                  <a:srgbClr val="555555"/>
                </a:solidFill>
                <a:latin typeface="Segoe UI" panose="020B0502040204020203" pitchFamily="34" charset="0"/>
                <a:ea typeface="Verdana"/>
                <a:cs typeface="Segoe UI" panose="020B0502040204020203" pitchFamily="34" charset="0"/>
              </a:rPr>
              <a:t>De financiële kaders zoals gesteld door de gemeenteraad zijn</a:t>
            </a:r>
            <a:r>
              <a:rPr lang="nl-NL" sz="1800" i="1" dirty="0">
                <a:latin typeface="Segoe UI" panose="020B0502040204020203" pitchFamily="34" charset="0"/>
                <a:ea typeface="Verdana"/>
                <a:cs typeface="Segoe UI" panose="020B0502040204020203" pitchFamily="34" charset="0"/>
              </a:rPr>
              <a:t> leidend,</a:t>
            </a:r>
            <a:r>
              <a:rPr lang="nl-NL" sz="1800" i="1" dirty="0">
                <a:solidFill>
                  <a:srgbClr val="555555"/>
                </a:solidFill>
                <a:latin typeface="Segoe UI" panose="020B0502040204020203" pitchFamily="34" charset="0"/>
                <a:ea typeface="Verdana"/>
                <a:cs typeface="Segoe UI" panose="020B0502040204020203" pitchFamily="34" charset="0"/>
              </a:rPr>
              <a:t> de overschrijding op het beschikbaar gestelde budget is te hoog en ten gevolge van het niet aanpassen van de omgeving past de voorgenomen nieuwbouw </a:t>
            </a:r>
            <a:r>
              <a:rPr lang="nl-NL" i="1" dirty="0">
                <a:solidFill>
                  <a:srgbClr val="555555"/>
                </a:solidFill>
                <a:latin typeface="Segoe UI" panose="020B0502040204020203" pitchFamily="34" charset="0"/>
                <a:ea typeface="Verdana"/>
                <a:cs typeface="Segoe UI" panose="020B0502040204020203" pitchFamily="34" charset="0"/>
              </a:rPr>
              <a:t>niet binnen </a:t>
            </a:r>
            <a:r>
              <a:rPr lang="nl-NL" sz="1800" i="1" dirty="0">
                <a:solidFill>
                  <a:srgbClr val="555555"/>
                </a:solidFill>
                <a:latin typeface="Segoe UI" panose="020B0502040204020203" pitchFamily="34" charset="0"/>
                <a:ea typeface="Verdana"/>
                <a:cs typeface="Segoe UI" panose="020B0502040204020203" pitchFamily="34" charset="0"/>
              </a:rPr>
              <a:t>het geheel.</a:t>
            </a:r>
          </a:p>
          <a:p>
            <a:pPr algn="ctr"/>
            <a:endParaRPr lang="nl-NL" dirty="0"/>
          </a:p>
          <a:p>
            <a:r>
              <a:rPr lang="nl-NL" dirty="0"/>
              <a:t>Uitvoering van het Centrumplan  zit er voorlopig niet in, maar de plannen om het MFA gedeeltelijk te renoveren en gedeeltelijk nieuw te bouwen willen we doorzetten.</a:t>
            </a:r>
          </a:p>
          <a:p>
            <a:r>
              <a:rPr lang="nl-NL" dirty="0"/>
              <a:t>In de MFA hebben we te kampen met een sterk verouderde gymzaal. Deze voldoet totaal niet meer aan de gestelde eisen van deze tijd, en zal vernieuwd moeten worden.</a:t>
            </a:r>
          </a:p>
          <a:p>
            <a:r>
              <a:rPr lang="nl-NL" dirty="0"/>
              <a:t>Ook de entree van de Schans is onvoldoende toegankelijk voor ouderen en minder validen, dit verdiend ook een  grondige aanpak.</a:t>
            </a:r>
          </a:p>
          <a:p>
            <a:r>
              <a:rPr lang="nl-NL" dirty="0"/>
              <a:t>Gezien de te verwachte uitbreiding in Milheeze (± 100-150 woningen) moeten we daar rekening mee houden om voldoende ruimte en mogelijkheden te kunnen bieden in de aankomende jaren.</a:t>
            </a:r>
          </a:p>
          <a:p>
            <a:r>
              <a:rPr lang="nl-NL" dirty="0"/>
              <a:t>De toilet groep is nog vanuit de “oude “ Schans overgebleven, en moet worden opgeknapt.</a:t>
            </a:r>
          </a:p>
          <a:p>
            <a:r>
              <a:rPr lang="nl-NL" dirty="0"/>
              <a:t>De ontmoetingsruimte willen we aan de voorkant met uitzicht op het kerkplein zodat dit een levendig beeld geeft en gezelligheid uitstraalt.</a:t>
            </a:r>
          </a:p>
          <a:p>
            <a:r>
              <a:rPr lang="nl-NL" dirty="0"/>
              <a:t>Omdat de functie van de kerk de laatste jaren sterk is veranderd willen we in de MFA een mogelijkheid kunnen bieden  om die functie gedeeltelijk op te kunnen vangen. We willen ook de mogelijkheid kunnen bieden om verschillende activiteiten tegelijkertijd plaats kunnen laten vinden. Al bij al moet </a:t>
            </a:r>
            <a:r>
              <a:rPr lang="nl-NL" sz="2400" dirty="0"/>
              <a:t>alle inwoners van Milheeze </a:t>
            </a:r>
            <a:r>
              <a:rPr lang="nl-NL" dirty="0"/>
              <a:t>zich Thuis voelen in de Schans!!</a:t>
            </a:r>
          </a:p>
          <a:p>
            <a:endParaRPr lang="nl-NL" dirty="0"/>
          </a:p>
        </p:txBody>
      </p:sp>
    </p:spTree>
    <p:extLst>
      <p:ext uri="{BB962C8B-B14F-4D97-AF65-F5344CB8AC3E}">
        <p14:creationId xmlns:p14="http://schemas.microsoft.com/office/powerpoint/2010/main" val="3280239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CF865020-4B67-1785-72C3-2F95314E2603}"/>
              </a:ext>
            </a:extLst>
          </p:cNvPr>
          <p:cNvSpPr txBox="1"/>
          <p:nvPr/>
        </p:nvSpPr>
        <p:spPr>
          <a:xfrm>
            <a:off x="963561" y="630961"/>
            <a:ext cx="6508955" cy="369332"/>
          </a:xfrm>
          <a:prstGeom prst="rect">
            <a:avLst/>
          </a:prstGeom>
          <a:noFill/>
        </p:spPr>
        <p:txBody>
          <a:bodyPr wrap="square" rtlCol="0">
            <a:spAutoFit/>
          </a:bodyPr>
          <a:lstStyle/>
          <a:p>
            <a:r>
              <a:rPr lang="nl-NL" dirty="0"/>
              <a:t>Hieronder het Vlekkenplan Nieuw-verbouw MFA de Schans</a:t>
            </a:r>
          </a:p>
        </p:txBody>
      </p:sp>
      <p:sp>
        <p:nvSpPr>
          <p:cNvPr id="11" name="Tekstvak 5">
            <a:extLst>
              <a:ext uri="{FF2B5EF4-FFF2-40B4-BE49-F238E27FC236}">
                <a16:creationId xmlns:a16="http://schemas.microsoft.com/office/drawing/2014/main" id="{06339140-B7D9-23B7-A6E3-CCADE4B30EBD}"/>
              </a:ext>
            </a:extLst>
          </p:cNvPr>
          <p:cNvSpPr txBox="1"/>
          <p:nvPr/>
        </p:nvSpPr>
        <p:spPr>
          <a:xfrm>
            <a:off x="963561" y="1209326"/>
            <a:ext cx="7462684" cy="92333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dirty="0"/>
              <a:t>De tekening is een vlekkenplan en hierin is nog geen indeling gemaakt van de verschillende ruimtes, de bestemming van de vertrekken, de 1</a:t>
            </a:r>
            <a:r>
              <a:rPr lang="nl-NL" baseline="30000" dirty="0"/>
              <a:t>e</a:t>
            </a:r>
            <a:r>
              <a:rPr lang="nl-NL" dirty="0"/>
              <a:t> etage en de grootte van de vertrekken. </a:t>
            </a:r>
          </a:p>
        </p:txBody>
      </p:sp>
      <p:sp>
        <p:nvSpPr>
          <p:cNvPr id="12" name="Tekstvak 6">
            <a:extLst>
              <a:ext uri="{FF2B5EF4-FFF2-40B4-BE49-F238E27FC236}">
                <a16:creationId xmlns:a16="http://schemas.microsoft.com/office/drawing/2014/main" id="{5C64339D-5898-4D90-7755-DF2B6E946473}"/>
              </a:ext>
            </a:extLst>
          </p:cNvPr>
          <p:cNvSpPr txBox="1"/>
          <p:nvPr/>
        </p:nvSpPr>
        <p:spPr>
          <a:xfrm>
            <a:off x="963560" y="2341689"/>
            <a:ext cx="7668375" cy="646331"/>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dirty="0"/>
              <a:t>De gymzaal en kleedlokalen gaan voldoen aan de  huidige normen en regels .</a:t>
            </a:r>
            <a:br>
              <a:rPr lang="nl-NL" dirty="0"/>
            </a:br>
            <a:r>
              <a:rPr lang="nl-NL" dirty="0"/>
              <a:t>De gymzaal krijgt meer vierkante meters en moet hoger worden.</a:t>
            </a:r>
          </a:p>
        </p:txBody>
      </p:sp>
      <p:sp>
        <p:nvSpPr>
          <p:cNvPr id="13" name="Tekstvak 7">
            <a:extLst>
              <a:ext uri="{FF2B5EF4-FFF2-40B4-BE49-F238E27FC236}">
                <a16:creationId xmlns:a16="http://schemas.microsoft.com/office/drawing/2014/main" id="{EC97F9C5-7A87-A15C-9DDF-0686CEF72543}"/>
              </a:ext>
            </a:extLst>
          </p:cNvPr>
          <p:cNvSpPr txBox="1"/>
          <p:nvPr/>
        </p:nvSpPr>
        <p:spPr>
          <a:xfrm>
            <a:off x="963560" y="3190839"/>
            <a:ext cx="7836310" cy="646331"/>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dirty="0"/>
              <a:t>Het nieuwe gebouw zal voldoen aan het laatste bouwbesluit, waarin eisen staan voor veiligheid, gezondheid, bruikbaarheid, energie zuinigheid en milieu.</a:t>
            </a:r>
          </a:p>
        </p:txBody>
      </p:sp>
      <p:sp>
        <p:nvSpPr>
          <p:cNvPr id="14" name="Tekstvak 9">
            <a:extLst>
              <a:ext uri="{FF2B5EF4-FFF2-40B4-BE49-F238E27FC236}">
                <a16:creationId xmlns:a16="http://schemas.microsoft.com/office/drawing/2014/main" id="{96A773EF-A091-F656-3F70-CBBAE13E8C30}"/>
              </a:ext>
            </a:extLst>
          </p:cNvPr>
          <p:cNvSpPr txBox="1"/>
          <p:nvPr/>
        </p:nvSpPr>
        <p:spPr>
          <a:xfrm>
            <a:off x="1217725" y="4329416"/>
            <a:ext cx="7836310" cy="92333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l-NL" dirty="0"/>
              <a:t>Het hele plan heeft de volledige steun van het Dorpsoverleg en de Ondernemers Vereniging Milheeze. </a:t>
            </a:r>
          </a:p>
          <a:p>
            <a:pPr algn="ctr"/>
            <a:r>
              <a:rPr lang="nl-NL" dirty="0"/>
              <a:t>Een plan voor verandering met een positieve ontwikkeling voor Milheeze. </a:t>
            </a:r>
          </a:p>
        </p:txBody>
      </p:sp>
    </p:spTree>
    <p:extLst>
      <p:ext uri="{BB962C8B-B14F-4D97-AF65-F5344CB8AC3E}">
        <p14:creationId xmlns:p14="http://schemas.microsoft.com/office/powerpoint/2010/main" val="4001644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D3D1DF7-1B22-ECFF-A1E3-89D6BB4852CE}"/>
              </a:ext>
            </a:extLst>
          </p:cNvPr>
          <p:cNvPicPr>
            <a:picLocks noChangeAspect="1"/>
          </p:cNvPicPr>
          <p:nvPr/>
        </p:nvPicPr>
        <p:blipFill>
          <a:blip r:embed="rId2"/>
          <a:stretch>
            <a:fillRect/>
          </a:stretch>
        </p:blipFill>
        <p:spPr>
          <a:xfrm>
            <a:off x="2979929" y="230540"/>
            <a:ext cx="6862161" cy="6148134"/>
          </a:xfrm>
          <a:prstGeom prst="rect">
            <a:avLst/>
          </a:prstGeom>
        </p:spPr>
      </p:pic>
      <p:pic>
        <p:nvPicPr>
          <p:cNvPr id="7" name="Afbeelding 6">
            <a:extLst>
              <a:ext uri="{FF2B5EF4-FFF2-40B4-BE49-F238E27FC236}">
                <a16:creationId xmlns:a16="http://schemas.microsoft.com/office/drawing/2014/main" id="{FF8AFD1C-C1E8-B746-953A-2862044DA50F}"/>
              </a:ext>
            </a:extLst>
          </p:cNvPr>
          <p:cNvPicPr>
            <a:picLocks noChangeAspect="1"/>
          </p:cNvPicPr>
          <p:nvPr/>
        </p:nvPicPr>
        <p:blipFill>
          <a:blip r:embed="rId3"/>
          <a:stretch>
            <a:fillRect/>
          </a:stretch>
        </p:blipFill>
        <p:spPr>
          <a:xfrm rot="10800000">
            <a:off x="1807382" y="73222"/>
            <a:ext cx="1428186" cy="6396922"/>
          </a:xfrm>
          <a:prstGeom prst="rect">
            <a:avLst/>
          </a:prstGeom>
        </p:spPr>
      </p:pic>
      <p:sp>
        <p:nvSpPr>
          <p:cNvPr id="8" name="Tekstvak 7">
            <a:extLst>
              <a:ext uri="{FF2B5EF4-FFF2-40B4-BE49-F238E27FC236}">
                <a16:creationId xmlns:a16="http://schemas.microsoft.com/office/drawing/2014/main" id="{F60BCD56-F7B8-5885-3A54-E22BA5346CA0}"/>
              </a:ext>
            </a:extLst>
          </p:cNvPr>
          <p:cNvSpPr txBox="1"/>
          <p:nvPr/>
        </p:nvSpPr>
        <p:spPr>
          <a:xfrm>
            <a:off x="1885418" y="3271683"/>
            <a:ext cx="1418976" cy="646331"/>
          </a:xfrm>
          <a:prstGeom prst="rect">
            <a:avLst/>
          </a:prstGeom>
          <a:noFill/>
        </p:spPr>
        <p:txBody>
          <a:bodyPr wrap="square" rtlCol="0">
            <a:spAutoFit/>
          </a:bodyPr>
          <a:lstStyle/>
          <a:p>
            <a:pPr algn="ctr"/>
            <a:r>
              <a:rPr lang="nl-NL" dirty="0">
                <a:solidFill>
                  <a:schemeClr val="bg2"/>
                </a:solidFill>
              </a:rPr>
              <a:t>Geld/</a:t>
            </a:r>
            <a:br>
              <a:rPr lang="nl-NL" dirty="0">
                <a:solidFill>
                  <a:schemeClr val="bg2"/>
                </a:solidFill>
              </a:rPr>
            </a:br>
            <a:r>
              <a:rPr lang="nl-NL" dirty="0">
                <a:solidFill>
                  <a:schemeClr val="bg2"/>
                </a:solidFill>
              </a:rPr>
              <a:t>automaat</a:t>
            </a:r>
          </a:p>
        </p:txBody>
      </p:sp>
      <p:sp>
        <p:nvSpPr>
          <p:cNvPr id="9" name="Tekstvak 8">
            <a:extLst>
              <a:ext uri="{FF2B5EF4-FFF2-40B4-BE49-F238E27FC236}">
                <a16:creationId xmlns:a16="http://schemas.microsoft.com/office/drawing/2014/main" id="{D7792FC7-9080-1045-80B3-48F87C2D452A}"/>
              </a:ext>
            </a:extLst>
          </p:cNvPr>
          <p:cNvSpPr txBox="1"/>
          <p:nvPr/>
        </p:nvSpPr>
        <p:spPr>
          <a:xfrm rot="16200000">
            <a:off x="930787" y="1566445"/>
            <a:ext cx="3041144" cy="369332"/>
          </a:xfrm>
          <a:prstGeom prst="rect">
            <a:avLst/>
          </a:prstGeom>
          <a:noFill/>
        </p:spPr>
        <p:txBody>
          <a:bodyPr wrap="square" rtlCol="0">
            <a:spAutoFit/>
          </a:bodyPr>
          <a:lstStyle/>
          <a:p>
            <a:pPr algn="ctr"/>
            <a:r>
              <a:rPr lang="nl-NL" dirty="0">
                <a:solidFill>
                  <a:schemeClr val="bg2"/>
                </a:solidFill>
              </a:rPr>
              <a:t>Zonnehoek</a:t>
            </a:r>
          </a:p>
        </p:txBody>
      </p:sp>
      <p:sp>
        <p:nvSpPr>
          <p:cNvPr id="10" name="Tekstvak 9">
            <a:extLst>
              <a:ext uri="{FF2B5EF4-FFF2-40B4-BE49-F238E27FC236}">
                <a16:creationId xmlns:a16="http://schemas.microsoft.com/office/drawing/2014/main" id="{107041B8-3624-CDBF-60C1-9496E74D822E}"/>
              </a:ext>
            </a:extLst>
          </p:cNvPr>
          <p:cNvSpPr txBox="1"/>
          <p:nvPr/>
        </p:nvSpPr>
        <p:spPr>
          <a:xfrm>
            <a:off x="255638" y="6408689"/>
            <a:ext cx="10953136" cy="646331"/>
          </a:xfrm>
          <a:prstGeom prst="rect">
            <a:avLst/>
          </a:prstGeom>
          <a:noFill/>
        </p:spPr>
        <p:txBody>
          <a:bodyPr wrap="square" rtlCol="0">
            <a:spAutoFit/>
          </a:bodyPr>
          <a:lstStyle/>
          <a:p>
            <a:r>
              <a:rPr lang="nl-NL" dirty="0"/>
              <a:t>Kerkeind                                               </a:t>
            </a:r>
            <a:r>
              <a:rPr lang="nl-NL" dirty="0" err="1"/>
              <a:t>Kerkeind</a:t>
            </a:r>
            <a:endParaRPr lang="nl-NL" dirty="0"/>
          </a:p>
          <a:p>
            <a:r>
              <a:rPr lang="nl-NL" dirty="0"/>
              <a:t>Kerkeind </a:t>
            </a:r>
          </a:p>
        </p:txBody>
      </p:sp>
    </p:spTree>
    <p:extLst>
      <p:ext uri="{BB962C8B-B14F-4D97-AF65-F5344CB8AC3E}">
        <p14:creationId xmlns:p14="http://schemas.microsoft.com/office/powerpoint/2010/main" val="2568092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3">
            <a:extLst>
              <a:ext uri="{FF2B5EF4-FFF2-40B4-BE49-F238E27FC236}">
                <a16:creationId xmlns:a16="http://schemas.microsoft.com/office/drawing/2014/main" id="{F89B2DBA-1869-082E-A427-A899EE81F03F}"/>
              </a:ext>
            </a:extLst>
          </p:cNvPr>
          <p:cNvSpPr txBox="1"/>
          <p:nvPr/>
        </p:nvSpPr>
        <p:spPr>
          <a:xfrm>
            <a:off x="1132529" y="1304466"/>
            <a:ext cx="8258360" cy="646331"/>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l-NL" dirty="0"/>
              <a:t>We hopen dat ons plan in februari 2025 in de Gemeenteraad van Gemert-Bakel komt en snel doorgang kan vinden.</a:t>
            </a:r>
          </a:p>
        </p:txBody>
      </p:sp>
      <p:sp>
        <p:nvSpPr>
          <p:cNvPr id="5" name="Tekstvak 10">
            <a:extLst>
              <a:ext uri="{FF2B5EF4-FFF2-40B4-BE49-F238E27FC236}">
                <a16:creationId xmlns:a16="http://schemas.microsoft.com/office/drawing/2014/main" id="{5D92C761-C3E1-ED75-1331-B9D6DEFE274A}"/>
              </a:ext>
            </a:extLst>
          </p:cNvPr>
          <p:cNvSpPr txBox="1"/>
          <p:nvPr/>
        </p:nvSpPr>
        <p:spPr>
          <a:xfrm>
            <a:off x="1132528" y="3105834"/>
            <a:ext cx="7836310" cy="646331"/>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l-NL" dirty="0"/>
              <a:t>Voor vragen en opmerkingen kun je reageren via de link naar het e-mail adres:</a:t>
            </a:r>
          </a:p>
          <a:p>
            <a:pPr algn="ctr"/>
            <a:r>
              <a:rPr lang="nl-NL" dirty="0"/>
              <a:t>bestuur@deschansmilheeze.nl </a:t>
            </a:r>
          </a:p>
        </p:txBody>
      </p:sp>
    </p:spTree>
    <p:extLst>
      <p:ext uri="{BB962C8B-B14F-4D97-AF65-F5344CB8AC3E}">
        <p14:creationId xmlns:p14="http://schemas.microsoft.com/office/powerpoint/2010/main" val="379311860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472</Words>
  <Application>Microsoft Office PowerPoint</Application>
  <PresentationFormat>Breedbeeld</PresentationFormat>
  <Paragraphs>29</Paragraphs>
  <Slides>5</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5</vt:i4>
      </vt:variant>
    </vt:vector>
  </HeadingPairs>
  <TitlesOfParts>
    <vt:vector size="10" baseType="lpstr">
      <vt:lpstr>Aptos</vt:lpstr>
      <vt:lpstr>Aptos Display</vt:lpstr>
      <vt:lpstr>Arial</vt:lpstr>
      <vt:lpstr>Segoe UI</vt:lpstr>
      <vt:lpstr>Kantoorthema</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 Willems prive</dc:creator>
  <cp:lastModifiedBy>Wim Loos | De Schans Milheeze</cp:lastModifiedBy>
  <cp:revision>2</cp:revision>
  <dcterms:created xsi:type="dcterms:W3CDTF">2024-12-10T17:56:16Z</dcterms:created>
  <dcterms:modified xsi:type="dcterms:W3CDTF">2024-12-14T12:30:50Z</dcterms:modified>
</cp:coreProperties>
</file>